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8"/>
  </p:notesMasterIdLst>
  <p:handoutMasterIdLst>
    <p:handoutMasterId r:id="rId19"/>
  </p:handoutMasterIdLst>
  <p:sldIdLst>
    <p:sldId id="1517" r:id="rId2"/>
    <p:sldId id="1518" r:id="rId3"/>
    <p:sldId id="1521" r:id="rId4"/>
    <p:sldId id="1522" r:id="rId5"/>
    <p:sldId id="1523" r:id="rId6"/>
    <p:sldId id="1524" r:id="rId7"/>
    <p:sldId id="1525" r:id="rId8"/>
    <p:sldId id="1526" r:id="rId9"/>
    <p:sldId id="1527" r:id="rId10"/>
    <p:sldId id="1529" r:id="rId11"/>
    <p:sldId id="1533" r:id="rId12"/>
    <p:sldId id="1528" r:id="rId13"/>
    <p:sldId id="1530" r:id="rId14"/>
    <p:sldId id="1531" r:id="rId15"/>
    <p:sldId id="1532" r:id="rId16"/>
    <p:sldId id="1519" r:id="rId17"/>
  </p:sldIdLst>
  <p:sldSz cx="9144000" cy="6858000" type="screen4x3"/>
  <p:notesSz cx="7315200" cy="96012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CC00"/>
    <a:srgbClr val="FFCC66"/>
    <a:srgbClr val="040000"/>
    <a:srgbClr val="FF9933"/>
    <a:srgbClr val="9900CC"/>
    <a:srgbClr val="CC00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23270" autoAdjust="0"/>
    <p:restoredTop sz="86401" autoAdjust="0"/>
  </p:normalViewPr>
  <p:slideViewPr>
    <p:cSldViewPr>
      <p:cViewPr varScale="1">
        <p:scale>
          <a:sx n="92" d="100"/>
          <a:sy n="92" d="100"/>
        </p:scale>
        <p:origin x="-108" y="-468"/>
      </p:cViewPr>
      <p:guideLst>
        <p:guide orient="horz" pos="2352"/>
        <p:guide pos="2880"/>
      </p:guideLst>
    </p:cSldViewPr>
  </p:slideViewPr>
  <p:outlineViewPr>
    <p:cViewPr>
      <p:scale>
        <a:sx n="33" d="100"/>
        <a:sy n="33" d="100"/>
      </p:scale>
      <p:origin x="0" y="727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520" y="-84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263340"/>
            <a:ext cx="2682240" cy="318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00" tIns="48350" rIns="96700" bIns="48350" numCol="1" anchor="b" anchorCtr="0" compatLnSpc="1">
            <a:prstTxWarp prst="textNoShape">
              <a:avLst/>
            </a:prstTxWarp>
          </a:bodyPr>
          <a:lstStyle>
            <a:lvl1pPr algn="r" defTabSz="966093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FEC16EB-59B1-4DB9-9059-6E2204C6FB2D}" type="slidenum">
              <a:rPr lang="en-US" altLang="en-US" sz="1100" smtClean="0">
                <a:latin typeface="Bookman Old Style" pitchFamily="18" charset="0"/>
              </a:rPr>
              <a:pPr>
                <a:defRPr/>
              </a:pPr>
              <a:t>‹#›</a:t>
            </a:fld>
            <a:endParaRPr lang="en-US" altLang="en-US" sz="1100" dirty="0"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425" y="9279114"/>
            <a:ext cx="2963154" cy="266661"/>
          </a:xfrm>
          <a:prstGeom prst="rect">
            <a:avLst/>
          </a:prstGeom>
          <a:noFill/>
        </p:spPr>
        <p:txBody>
          <a:bodyPr wrap="none" lIns="96442" tIns="48221" rIns="96442" bIns="48221" rtlCol="0">
            <a:spAutoFit/>
          </a:bodyPr>
          <a:lstStyle/>
          <a:p>
            <a:r>
              <a:rPr lang="en-US" sz="1100" dirty="0" smtClean="0">
                <a:latin typeface="Bookman Old Style" pitchFamily="18" charset="0"/>
              </a:rPr>
              <a:t>Copyright © 2010 by The Cathris Group</a:t>
            </a:r>
            <a:endParaRPr lang="en-US" sz="1100" dirty="0"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424" y="146600"/>
            <a:ext cx="6401595" cy="266661"/>
          </a:xfrm>
          <a:prstGeom prst="rect">
            <a:avLst/>
          </a:prstGeom>
          <a:noFill/>
        </p:spPr>
        <p:txBody>
          <a:bodyPr wrap="none" lIns="96442" tIns="48221" rIns="96442" bIns="48221" rtlCol="0">
            <a:spAutoFit/>
          </a:bodyPr>
          <a:lstStyle/>
          <a:p>
            <a:r>
              <a:rPr lang="en-US" sz="1100" dirty="0" smtClean="0">
                <a:latin typeface="Bookman Old Style" pitchFamily="18" charset="0"/>
              </a:rPr>
              <a:t>Quantitative Business Analysis			         Participant Notes</a:t>
            </a:r>
            <a:endParaRPr lang="en-US" sz="1100" dirty="0">
              <a:latin typeface="Bookman Old Style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06400" y="417551"/>
            <a:ext cx="6502400" cy="1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06400" y="9263339"/>
            <a:ext cx="6502400" cy="1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6818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9920" cy="481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00" tIns="48350" rIns="96700" bIns="48350" numCol="1" anchor="t" anchorCtr="0" compatLnSpc="1">
            <a:prstTxWarp prst="textNoShape">
              <a:avLst/>
            </a:prstTxWarp>
          </a:bodyPr>
          <a:lstStyle>
            <a:lvl1pPr algn="l" defTabSz="966093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1"/>
            <a:ext cx="3169920" cy="481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00" tIns="48350" rIns="96700" bIns="48350" numCol="1" anchor="t" anchorCtr="0" compatLnSpc="1">
            <a:prstTxWarp prst="textNoShape">
              <a:avLst/>
            </a:prstTxWarp>
          </a:bodyPr>
          <a:lstStyle>
            <a:lvl1pPr algn="r" defTabSz="966093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799013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668" y="4560695"/>
            <a:ext cx="5367867" cy="4319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00" tIns="48350" rIns="96700" bIns="483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729"/>
            <a:ext cx="3169920" cy="481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00" tIns="48350" rIns="96700" bIns="48350" numCol="1" anchor="b" anchorCtr="0" compatLnSpc="1">
            <a:prstTxWarp prst="textNoShape">
              <a:avLst/>
            </a:prstTxWarp>
          </a:bodyPr>
          <a:lstStyle>
            <a:lvl1pPr algn="l" defTabSz="966093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19729"/>
            <a:ext cx="3169920" cy="481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00" tIns="48350" rIns="96700" bIns="48350" numCol="1" anchor="b" anchorCtr="0" compatLnSpc="1">
            <a:prstTxWarp prst="textNoShape">
              <a:avLst/>
            </a:prstTxWarp>
          </a:bodyPr>
          <a:lstStyle>
            <a:lvl1pPr algn="r" defTabSz="966093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74D556C-2138-4B29-8B1E-7705D3B87E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1287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v1.01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EC30AA-A4BA-496F-ABF6-0CF1DB9213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Solution Validation &amp; Testing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478280"/>
            <a:ext cx="3657600" cy="5074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680" y="1478280"/>
            <a:ext cx="3657600" cy="5074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v1.01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EC30AA-A4BA-496F-ABF6-0CF1DB9213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Solution Validation &amp; Testing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v1.01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EC30AA-A4BA-496F-ABF6-0CF1DB9213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Solution Validation &amp; Testing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7714488" cy="51054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219200" y="66294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Cathris_Group_Logo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8153400" y="6429000"/>
            <a:ext cx="990600" cy="429000"/>
          </a:xfrm>
          <a:prstGeom prst="rect">
            <a:avLst/>
          </a:prstGeom>
        </p:spPr>
      </p:pic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1180528" y="6643049"/>
            <a:ext cx="4305872" cy="2013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Solution Validation &amp; Testing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2"/>
          </p:nvPr>
        </p:nvSpPr>
        <p:spPr>
          <a:xfrm>
            <a:off x="5943600" y="6648141"/>
            <a:ext cx="2133600" cy="2098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v1.01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>
          <a:xfrm>
            <a:off x="0" y="6400801"/>
            <a:ext cx="9144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C30AA-A4BA-496F-ABF6-0CF1DB921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8" r:id="rId4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White Box Testing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IS4500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60960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Copyright © 2012 by The Cathris Group and Martin J. Schedlbauer. </a:t>
            </a:r>
            <a:br>
              <a:rPr lang="en-US" dirty="0" smtClean="0"/>
            </a:br>
            <a:r>
              <a:rPr lang="en-US" dirty="0" smtClean="0"/>
              <a:t>All Rights Reserved. Do Not Duplicate or Distribute Without Written Consent of the Author.</a:t>
            </a:r>
          </a:p>
          <a:p>
            <a:r>
              <a:rPr lang="en-US" dirty="0" smtClean="0"/>
              <a:t>www.cathris.com · info@cathris.com</a:t>
            </a:r>
          </a:p>
        </p:txBody>
      </p:sp>
    </p:spTree>
    <p:extLst>
      <p:ext uri="{BB962C8B-B14F-4D97-AF65-F5344CB8AC3E}">
        <p14:creationId xmlns:p14="http://schemas.microsoft.com/office/powerpoint/2010/main" val="283371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Testing &amp; Coverage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form of testing, the execution of each statement is not considered.</a:t>
            </a:r>
          </a:p>
          <a:p>
            <a:r>
              <a:rPr lang="en-US" dirty="0" smtClean="0"/>
              <a:t>Instead focus is directed to the execution of branches (decisions).</a:t>
            </a:r>
          </a:p>
          <a:p>
            <a:r>
              <a:rPr lang="en-US" dirty="0" smtClean="0"/>
              <a:t>Testing should ensure that each branch is taken following a decision.</a:t>
            </a:r>
          </a:p>
          <a:p>
            <a:r>
              <a:rPr lang="en-US" dirty="0" smtClean="0"/>
              <a:t>For loops testing should ensure </a:t>
            </a:r>
            <a:r>
              <a:rPr lang="en-US" dirty="0" err="1" smtClean="0"/>
              <a:t>execuction</a:t>
            </a:r>
            <a:r>
              <a:rPr lang="en-US" dirty="0" smtClean="0"/>
              <a:t> of the body as well as fall-through.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174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C1 Test Completion Criterion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Analogous to the statement coverage, the degree of coverage for branch coverage is defined as: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3218765"/>
            <a:ext cx="6340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Branch Coverage = (number of executed branches / </a:t>
            </a:r>
          </a:p>
          <a:p>
            <a:r>
              <a:rPr lang="en-US" sz="1800" b="1" dirty="0"/>
              <a:t> </a:t>
            </a:r>
            <a:r>
              <a:rPr lang="en-US" sz="1800" b="1" dirty="0" smtClean="0"/>
              <a:t>                                      total number of branches) * 100%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30259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Analysis Example 1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219200" y="1348800"/>
            <a:ext cx="7620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private static Point2D.Double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calcPathLine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(Point s, Point e)   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       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double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m = 0.0, b = 0.0;       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m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(double)(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e.y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s.y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/ (double)(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e.x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s.x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               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Double.isInfinite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(m))          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(m &lt; 0.0)               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m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(-1.0) 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Double.MAX_VALUE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          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else                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m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Double.MAX_VALUE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              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b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s.y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- (m 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s.x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                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Double.isInfinite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(b))           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(b &lt; 0.0)               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b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(-1.0) 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Double.MAX_VALUE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          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else                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b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Double.MAX_VALUE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              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new Point2D.Double(m, b);   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174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Analysis Example 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19200" y="1348800"/>
            <a:ext cx="7620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calc_price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double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baseprice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specialprice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double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extraprice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extras, double discount)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double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addon_discount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double result;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if (extras &gt;= 3)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addon_discount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else if (extras &gt;= 5)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addon_discount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15;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else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addon_discount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if (discount 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addon_discount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addon_discount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discount;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result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baseprice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/ 100.0 * (100 – discount)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+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special_price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+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extraprice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/ 100.0 * (100 –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addon_discount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return (result)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174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174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Cases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0" y="3738502"/>
            <a:ext cx="7714488" cy="281469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Which edges in the control flow graph were executed?</a:t>
            </a:r>
          </a:p>
          <a:p>
            <a:r>
              <a:rPr lang="en-US" dirty="0" smtClean="0"/>
              <a:t>What is the branch coverage?</a:t>
            </a:r>
          </a:p>
          <a:p>
            <a:r>
              <a:rPr lang="en-US" dirty="0" smtClean="0"/>
              <a:t>Does running test 02 improve branch coverage?</a:t>
            </a:r>
          </a:p>
          <a:p>
            <a:r>
              <a:rPr lang="en-US" dirty="0" smtClean="0"/>
              <a:t>What additional test cases do you need to improve branch coverage?</a:t>
            </a:r>
          </a:p>
          <a:p>
            <a:r>
              <a:rPr lang="en-US" dirty="0" smtClean="0"/>
              <a:t>Which cases would you need to achieve 100% coverage?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19200" y="1676400"/>
            <a:ext cx="7620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 test case 01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price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calc_price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(10000.0,2000.0,1000.0,3,0);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est_ok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test_ok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&amp;&amp; (abs(price-12900.0) &lt; 0.01;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 test case 02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price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calc_price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(25500.0,3450.0,6000.0,6,0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test_ok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test_ok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&amp;&amp; (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abs(price-34050.0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&lt; 0.01;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174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this module we learned that:</a:t>
            </a:r>
          </a:p>
          <a:p>
            <a:pPr lvl="1"/>
            <a:r>
              <a:rPr lang="en-US" dirty="0" smtClean="0"/>
              <a:t>White box testing complements black box testing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EC30AA-A4BA-496F-ABF6-0CF1DB92136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Solution Validation &amp; Testing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v1.01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11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Upon completion of this chapter you will be able to:</a:t>
            </a:r>
          </a:p>
          <a:p>
            <a:pPr lvl="1"/>
            <a:r>
              <a:rPr lang="en-US" dirty="0" smtClean="0"/>
              <a:t>Create test cases based on statement and branch coverage</a:t>
            </a:r>
          </a:p>
          <a:p>
            <a:pPr lvl="1"/>
            <a:r>
              <a:rPr lang="en-US" dirty="0" smtClean="0"/>
              <a:t>Calculate statement and branch coverage metrics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v1.01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EC30AA-A4BA-496F-ABF6-0CF1DB92136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Solution Validation &amp;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21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White Box Testing?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basis for white box testing is the test object’s source code.</a:t>
            </a:r>
          </a:p>
          <a:p>
            <a:r>
              <a:rPr lang="en-US" dirty="0" smtClean="0"/>
              <a:t>It is a code-based testing technique and therefore the source code must be available and it must be possible to manipulate the code by adding test “hooks”.</a:t>
            </a:r>
          </a:p>
          <a:p>
            <a:r>
              <a:rPr lang="en-US" dirty="0" smtClean="0"/>
              <a:t>The general idea is to exercise every part of the code of the test object at least once.</a:t>
            </a:r>
          </a:p>
        </p:txBody>
      </p:sp>
    </p:spTree>
    <p:extLst>
      <p:ext uri="{BB962C8B-B14F-4D97-AF65-F5344CB8AC3E}">
        <p14:creationId xmlns:p14="http://schemas.microsoft.com/office/powerpoint/2010/main" val="796873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White Box Testing Techniques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Flow-oriented test cases that represent the program logic are identified and all paths are executed.</a:t>
            </a:r>
          </a:p>
          <a:p>
            <a:r>
              <a:rPr lang="en-US" dirty="0" smtClean="0"/>
              <a:t>The expected result is generally what the programmer wrote not necessarily what the requirements stated.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174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Tested?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overall goal of WBT is to achieve coverage of the entire code base:</a:t>
            </a:r>
          </a:p>
          <a:p>
            <a:pPr lvl="1"/>
            <a:r>
              <a:rPr lang="en-US" dirty="0" smtClean="0"/>
              <a:t>Statements</a:t>
            </a:r>
          </a:p>
          <a:p>
            <a:pPr lvl="1"/>
            <a:r>
              <a:rPr lang="en-US" dirty="0" smtClean="0"/>
              <a:t>Decisions and branches</a:t>
            </a:r>
          </a:p>
          <a:p>
            <a:pPr lvl="1"/>
            <a:r>
              <a:rPr lang="en-US" dirty="0" smtClean="0"/>
              <a:t>Conditions</a:t>
            </a:r>
          </a:p>
          <a:p>
            <a:pPr lvl="1"/>
            <a:r>
              <a:rPr lang="en-US" dirty="0" smtClean="0"/>
              <a:t>Paths</a:t>
            </a:r>
          </a:p>
        </p:txBody>
      </p:sp>
    </p:spTree>
    <p:extLst>
      <p:ext uri="{BB962C8B-B14F-4D97-AF65-F5344CB8AC3E}">
        <p14:creationId xmlns:p14="http://schemas.microsoft.com/office/powerpoint/2010/main" val="2449174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Testing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analysis focuses on each statement of the test object.</a:t>
            </a:r>
          </a:p>
          <a:p>
            <a:r>
              <a:rPr lang="en-US" dirty="0" smtClean="0"/>
              <a:t>Code is first translated into a control flow graph:</a:t>
            </a:r>
          </a:p>
          <a:p>
            <a:pPr lvl="1"/>
            <a:r>
              <a:rPr lang="en-US" dirty="0" smtClean="0"/>
              <a:t>Branches</a:t>
            </a:r>
          </a:p>
          <a:p>
            <a:pPr lvl="1"/>
            <a:r>
              <a:rPr lang="en-US" dirty="0" smtClean="0"/>
              <a:t>Sequential statements are a single block as statement execution is guaranteed</a:t>
            </a:r>
          </a:p>
          <a:p>
            <a:pPr lvl="1"/>
            <a:r>
              <a:rPr lang="en-US" dirty="0" smtClean="0"/>
              <a:t>All statements must be executed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174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Cases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 out the sequence of control and each path becomes a test case.</a:t>
            </a:r>
          </a:p>
          <a:p>
            <a:r>
              <a:rPr lang="en-US" dirty="0" smtClean="0"/>
              <a:t>Ensure that all paths are covered.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174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C0 Test Completion Criterion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completion criteria for tests can be defined by the following metric: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100% coverage is difficult to achieve and may be too expensive.</a:t>
            </a:r>
          </a:p>
          <a:p>
            <a:pPr lvl="1"/>
            <a:r>
              <a:rPr lang="en-US" dirty="0" smtClean="0"/>
              <a:t>For example, how would you trigger all exception handling catches?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828800" y="2895600"/>
            <a:ext cx="65325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Statement Coverage = (number of executed statements / </a:t>
            </a:r>
          </a:p>
          <a:p>
            <a:r>
              <a:rPr lang="en-US" sz="1800" b="1" dirty="0"/>
              <a:t> </a:t>
            </a:r>
            <a:r>
              <a:rPr lang="en-US" sz="1800" b="1" dirty="0" smtClean="0"/>
              <a:t>                                      total number of statements) * 100%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449174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 Code Analysis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complete coverage of all statements is required and some statements cannot be triggered, then that means there is code that is unreachable (“dead code”).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1744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" val="9084321721765c1e78434b475a698ad93964e1a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25749</TotalTime>
  <Words>734</Words>
  <Application>Microsoft Office PowerPoint</Application>
  <PresentationFormat>On-screen Show (4:3)</PresentationFormat>
  <Paragraphs>113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White Box Testing</vt:lpstr>
      <vt:lpstr>Objectives</vt:lpstr>
      <vt:lpstr>What is White Box Testing?</vt:lpstr>
      <vt:lpstr>White Box Testing Techniques</vt:lpstr>
      <vt:lpstr>What is Tested?</vt:lpstr>
      <vt:lpstr>Statement Testing</vt:lpstr>
      <vt:lpstr>Test Cases</vt:lpstr>
      <vt:lpstr>C0 Test Completion Criterion</vt:lpstr>
      <vt:lpstr>Dead Code Analysis</vt:lpstr>
      <vt:lpstr>Branch Testing &amp; Coverage</vt:lpstr>
      <vt:lpstr>C1 Test Completion Criterion</vt:lpstr>
      <vt:lpstr>Code Analysis Example 1</vt:lpstr>
      <vt:lpstr>Code Analysis Example 2</vt:lpstr>
      <vt:lpstr>Control Flow Graph</vt:lpstr>
      <vt:lpstr>Test Cases</vt:lpstr>
      <vt:lpstr>Summary</vt:lpstr>
    </vt:vector>
  </TitlesOfParts>
  <Company>Edgewater Technology,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Quantitative Business Analysis</dc:title>
  <dc:subject>Business Analysis</dc:subject>
  <dc:creator>Dr. Martin Schedlbauer</dc:creator>
  <cp:keywords>Forecasting; ROI; CBA; Modeling</cp:keywords>
  <cp:lastModifiedBy>Martin Schedlbauer</cp:lastModifiedBy>
  <cp:revision>1254</cp:revision>
  <cp:lastPrinted>2000-02-22T21:54:14Z</cp:lastPrinted>
  <dcterms:created xsi:type="dcterms:W3CDTF">2001-04-12T18:59:18Z</dcterms:created>
  <dcterms:modified xsi:type="dcterms:W3CDTF">2012-06-13T20:18:15Z</dcterms:modified>
  <cp:category>Business Analysis</cp:category>
</cp:coreProperties>
</file>